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9"/>
  </p:handoutMasterIdLst>
  <p:sldIdLst>
    <p:sldId id="256" r:id="rId2"/>
    <p:sldId id="257" r:id="rId3"/>
    <p:sldId id="271" r:id="rId4"/>
    <p:sldId id="272" r:id="rId5"/>
    <p:sldId id="269" r:id="rId6"/>
    <p:sldId id="268" r:id="rId7"/>
    <p:sldId id="267" r:id="rId8"/>
    <p:sldId id="259" r:id="rId9"/>
    <p:sldId id="273" r:id="rId10"/>
    <p:sldId id="274" r:id="rId11"/>
    <p:sldId id="264" r:id="rId12"/>
    <p:sldId id="277" r:id="rId13"/>
    <p:sldId id="263" r:id="rId14"/>
    <p:sldId id="276" r:id="rId15"/>
    <p:sldId id="275" r:id="rId16"/>
    <p:sldId id="262" r:id="rId17"/>
    <p:sldId id="270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4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31D47-E9DD-4408-B750-A64DB040EC22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7C13B-5831-4C00-9E7F-E57EA08AC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730D-8C17-43EE-ABA5-857107583E97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6BAD-B71B-4310-AA7A-2EF1F622D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562600"/>
            <a:ext cx="85344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San Fernando Valley - Santa Clarita Valley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Unified Vision for the Valleys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rmageddenFx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28736"/>
            <a:ext cx="5943600" cy="4157664"/>
          </a:xfrm>
          <a:prstGeom prst="rect">
            <a:avLst/>
          </a:prstGeom>
        </p:spPr>
      </p:pic>
      <p:pic>
        <p:nvPicPr>
          <p:cNvPr id="6" name="Picture 5" descr="COG_Logo_3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1676400"/>
            <a:ext cx="28575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5334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Transit vs. Transportation</a:t>
            </a:r>
          </a:p>
          <a:p>
            <a:pPr marL="463550" indent="-463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Funding Allocations - Reprogramming</a:t>
            </a:r>
          </a:p>
          <a:p>
            <a:pPr marL="463550" indent="-463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Providing Transit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Alternatives</a:t>
            </a:r>
            <a:r>
              <a:rPr lang="en-US" dirty="0" smtClean="0">
                <a:solidFill>
                  <a:schemeClr val="tx1"/>
                </a:solidFill>
              </a:rPr>
              <a:t> for the Transit Dependent</a:t>
            </a:r>
          </a:p>
          <a:p>
            <a:pPr marL="463550" indent="-463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Providing Transit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Dividends</a:t>
            </a:r>
            <a:r>
              <a:rPr lang="en-US" dirty="0" smtClean="0">
                <a:solidFill>
                  <a:schemeClr val="tx1"/>
                </a:solidFill>
              </a:rPr>
              <a:t> to Discretionary Riders to Relieve Congestion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391400" cy="5334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Inter-Regional  Connections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High-Speed Rail – Express Rail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Blended Strategies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Desert Corridor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Inland Port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Coastal </a:t>
            </a:r>
            <a:r>
              <a:rPr lang="en-US" dirty="0" smtClean="0">
                <a:solidFill>
                  <a:schemeClr val="tx1"/>
                </a:solidFill>
              </a:rPr>
              <a:t>Rail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Goods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7391400" cy="5334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Corridors and Alternatives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I-5 CA-14 AV Corridors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I-405 Sepulveda Pass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US-101 CA-134 Corridor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Alameda Corridor North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Super-Streets, Queue Jumpers, SPUIs, ITS as congestion relief for corridors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Corridor 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858000" cy="5334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5200" b="1" dirty="0" smtClean="0">
                <a:solidFill>
                  <a:srgbClr val="FFFF00"/>
                </a:solidFill>
              </a:rPr>
              <a:t>Inter-Regional Connections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Rail and Intermodal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Metrolink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LOSSAN Corridor – Express Rail – OLDA 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Rail Improvements – Straightening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Safety Considerations – Double Tracking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Tunnel Replacement and Upgrades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Stations, Platforms and Relocation</a:t>
            </a:r>
          </a:p>
          <a:p>
            <a:pPr marL="914400" lvl="1" indent="-338138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Goods Movement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Intermodal Strategies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Logistics and Freight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Neighboring Subregions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Complementary 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5334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5200" b="1" dirty="0" smtClean="0">
                <a:solidFill>
                  <a:srgbClr val="FFFF00"/>
                </a:solidFill>
              </a:rPr>
              <a:t>Intra-Valley Improvements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Orange Line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Grade Separation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Conversion to Rail or Express Rail Supplement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Express BRT Service</a:t>
            </a:r>
          </a:p>
          <a:p>
            <a:pPr marL="914400" lvl="1" indent="-3381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Station Improvements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Extension to Bob Hope Airport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Connection to Pasadena Gold Line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Extension to </a:t>
            </a:r>
            <a:r>
              <a:rPr lang="en-US" dirty="0" err="1" smtClean="0">
                <a:solidFill>
                  <a:schemeClr val="tx1"/>
                </a:solidFill>
              </a:rPr>
              <a:t>Conejo</a:t>
            </a:r>
            <a:r>
              <a:rPr lang="en-US" dirty="0" smtClean="0">
                <a:solidFill>
                  <a:schemeClr val="tx1"/>
                </a:solidFill>
              </a:rPr>
              <a:t> Valley</a:t>
            </a:r>
          </a:p>
          <a:p>
            <a:pPr marL="912813" lvl="1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Extension to Simi Valley</a:t>
            </a:r>
          </a:p>
          <a:p>
            <a:pPr marL="455613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East SFV North South BRT(?) Routes</a:t>
            </a:r>
          </a:p>
          <a:p>
            <a:pPr marL="455613" indent="-3365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Improved SFV-Santa Clarita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239000" cy="533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</a:rPr>
              <a:t>Efficient VMT/CPM Investments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High-Leverage Projects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Stretching Transportation Dollars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Comparative Technologies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Capitalization vs. M&amp;O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Pinch Points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Missing Connectors </a:t>
            </a:r>
          </a:p>
          <a:p>
            <a:pPr marL="396875" indent="-3968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Passes: Sepulveda, </a:t>
            </a:r>
            <a:r>
              <a:rPr lang="en-US" dirty="0" err="1" smtClean="0">
                <a:solidFill>
                  <a:schemeClr val="tx1"/>
                </a:solidFill>
              </a:rPr>
              <a:t>Cahuenga</a:t>
            </a:r>
            <a:r>
              <a:rPr lang="en-US" dirty="0" smtClean="0">
                <a:solidFill>
                  <a:schemeClr val="tx1"/>
                </a:solidFill>
              </a:rPr>
              <a:t>, Newhall, Las </a:t>
            </a:r>
            <a:r>
              <a:rPr lang="en-US" dirty="0" err="1" smtClean="0">
                <a:solidFill>
                  <a:schemeClr val="tx1"/>
                </a:solidFill>
              </a:rPr>
              <a:t>Virgenes</a:t>
            </a:r>
            <a:r>
              <a:rPr lang="en-US" dirty="0" smtClean="0">
                <a:solidFill>
                  <a:schemeClr val="tx1"/>
                </a:solidFill>
              </a:rPr>
              <a:t>, Santa Susana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924800" cy="5334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Subregional Network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Mile/Last Mile Approaches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Transit Dependent  -  Alternatives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Discretionary - Dividends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Incentives  - Deterrents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Emerging Technologies and Cost Benefits</a:t>
            </a:r>
          </a:p>
          <a:p>
            <a:pPr marL="346075" indent="-34607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Rails and Right of Ways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562600"/>
            <a:ext cx="85344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San Fernando Valley - Santa Clarita Valley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Regional Connectivity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armageddenFx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28736"/>
            <a:ext cx="5943600" cy="4157664"/>
          </a:xfrm>
          <a:prstGeom prst="rect">
            <a:avLst/>
          </a:prstGeom>
        </p:spPr>
      </p:pic>
      <p:pic>
        <p:nvPicPr>
          <p:cNvPr id="6" name="Picture 5" descr="COG_Logo_3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1676400"/>
            <a:ext cx="28575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 Fernando Valley Council of Governments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Technical Advisory Committee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Transportation Task Force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OG TAC Fxd.jpg"/>
          <p:cNvPicPr>
            <a:picLocks noChangeAspect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>
          <a:xfrm>
            <a:off x="1752600" y="1524010"/>
            <a:ext cx="5486400" cy="365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5344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 Fernando Valley - Santa Clarita Valley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Subregion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OG_Map_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73" y="0"/>
            <a:ext cx="82694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Valley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Mobility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Matrix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gestion Table w High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24" y="0"/>
            <a:ext cx="89381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162800" cy="53340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162800" cy="53340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Valley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Mobility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Matrix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87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High Profile Initiatives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Funding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Propositions A &amp; C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Measure R and J Extension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High Speed Rail – Proposition 1A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Metro Call For Projects 2013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Models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SCAG RTP/SCS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Metro – LRTP – SRTP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Priorities for SFV COG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“Geographic Equity”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Inter-Regional Connections</a:t>
            </a:r>
          </a:p>
          <a:p>
            <a:pPr marL="288925" indent="-2889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Subregional Network –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Web vs. Hub and Spoke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Local Strategies &amp; Best Practices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Resource Development Strategies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Partnerships and 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Valley Mobility Matrix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934200" cy="5334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</a:rPr>
              <a:t>Priorities for SFV COG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“Geographic Equity”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Goals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Objectives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Benchmarks and Metrics</a:t>
            </a:r>
          </a:p>
          <a:p>
            <a:pPr lvl="1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Modeling, Need &amp; Demand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Growth Projections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Framework  for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354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  <vt:lpstr>Valley Mobility Matrix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Mobility Matrix</dc:title>
  <dc:creator>bobscott</dc:creator>
  <cp:lastModifiedBy>bobscott</cp:lastModifiedBy>
  <cp:revision>133</cp:revision>
  <dcterms:created xsi:type="dcterms:W3CDTF">2012-05-07T14:33:00Z</dcterms:created>
  <dcterms:modified xsi:type="dcterms:W3CDTF">2012-10-04T14:38:45Z</dcterms:modified>
</cp:coreProperties>
</file>